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1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5870" spc="-1" strike="noStrike">
                <a:latin typeface="Arial"/>
              </a:rPr>
              <a:t>Cl</a:t>
            </a:r>
            <a:r>
              <a:rPr b="0" lang="en-US" sz="5870" spc="-1" strike="noStrike">
                <a:latin typeface="Arial"/>
              </a:rPr>
              <a:t>ic</a:t>
            </a:r>
            <a:r>
              <a:rPr b="0" lang="en-US" sz="5870" spc="-1" strike="noStrike">
                <a:latin typeface="Arial"/>
              </a:rPr>
              <a:t>k </a:t>
            </a:r>
            <a:r>
              <a:rPr b="0" lang="en-US" sz="5870" spc="-1" strike="noStrike">
                <a:latin typeface="Arial"/>
              </a:rPr>
              <a:t>to </a:t>
            </a:r>
            <a:r>
              <a:rPr b="0" lang="en-US" sz="5870" spc="-1" strike="noStrike">
                <a:latin typeface="Arial"/>
              </a:rPr>
              <a:t>e</a:t>
            </a:r>
            <a:r>
              <a:rPr b="0" lang="en-US" sz="5870" spc="-1" strike="noStrike">
                <a:latin typeface="Arial"/>
              </a:rPr>
              <a:t>di</a:t>
            </a:r>
            <a:r>
              <a:rPr b="0" lang="en-US" sz="5870" spc="-1" strike="noStrike">
                <a:latin typeface="Arial"/>
              </a:rPr>
              <a:t>t </a:t>
            </a:r>
            <a:r>
              <a:rPr b="0" lang="en-US" sz="5870" spc="-1" strike="noStrike">
                <a:latin typeface="Arial"/>
              </a:rPr>
              <a:t>th</a:t>
            </a:r>
            <a:r>
              <a:rPr b="0" lang="en-US" sz="5870" spc="-1" strike="noStrike">
                <a:latin typeface="Arial"/>
              </a:rPr>
              <a:t>e </a:t>
            </a:r>
            <a:r>
              <a:rPr b="0" lang="en-US" sz="5870" spc="-1" strike="noStrike">
                <a:latin typeface="Arial"/>
              </a:rPr>
              <a:t>tit</a:t>
            </a:r>
            <a:r>
              <a:rPr b="0" lang="en-US" sz="5870" spc="-1" strike="noStrike">
                <a:latin typeface="Arial"/>
              </a:rPr>
              <a:t>le </a:t>
            </a:r>
            <a:r>
              <a:rPr b="0" lang="en-US" sz="5870" spc="-1" strike="noStrike">
                <a:latin typeface="Arial"/>
              </a:rPr>
              <a:t>te</a:t>
            </a:r>
            <a:r>
              <a:rPr b="0" lang="en-US" sz="5870" spc="-1" strike="noStrike">
                <a:latin typeface="Arial"/>
              </a:rPr>
              <a:t>xt </a:t>
            </a:r>
            <a:r>
              <a:rPr b="0" lang="en-US" sz="5870" spc="-1" strike="noStrike">
                <a:latin typeface="Arial"/>
              </a:rPr>
              <a:t>fo</a:t>
            </a:r>
            <a:r>
              <a:rPr b="0" lang="en-US" sz="5870" spc="-1" strike="noStrike">
                <a:latin typeface="Arial"/>
              </a:rPr>
              <a:t>r</a:t>
            </a:r>
            <a:r>
              <a:rPr b="0" lang="en-US" sz="5870" spc="-1" strike="noStrike">
                <a:latin typeface="Arial"/>
              </a:rPr>
              <a:t>m</a:t>
            </a:r>
            <a:r>
              <a:rPr b="0" lang="en-US" sz="5870" spc="-1" strike="noStrike">
                <a:latin typeface="Arial"/>
              </a:rPr>
              <a:t>at</a:t>
            </a:r>
            <a:endParaRPr b="0" lang="en-US" sz="587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70" spc="-1" strike="noStrike">
                <a:latin typeface="Arial"/>
              </a:rPr>
              <a:t>Click to edit the outline text format</a:t>
            </a:r>
            <a:endParaRPr b="0" lang="en-US" sz="4270" spc="-1" strike="noStrike"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30" spc="-1" strike="noStrike">
                <a:latin typeface="Arial"/>
              </a:rPr>
              <a:t>Second Outline Level</a:t>
            </a:r>
            <a:endParaRPr b="0" lang="en-US" sz="3730" spc="-1" strike="noStrike"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Outline Level</a:t>
            </a:r>
            <a:endParaRPr b="0" lang="en-US" sz="3200" spc="-1" strike="noStrike"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70" spc="-1" strike="noStrike">
                <a:latin typeface="Arial"/>
              </a:rPr>
              <a:t>Fourth Outline Level</a:t>
            </a:r>
            <a:endParaRPr b="0" lang="en-US" sz="2670" spc="-1" strike="noStrike"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Fifth Outline Level</a:t>
            </a:r>
            <a:endParaRPr b="0" lang="en-US" sz="2670" spc="-1" strike="noStrike"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Sixth Outline Level</a:t>
            </a:r>
            <a:endParaRPr b="0" lang="en-US" sz="2670" spc="-1" strike="noStrike"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Seventh Outline Level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7657060-7FE7-4AD4-AB3E-D25CDC03D79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jrclust.readthedocs.io/en/latest/pipeline/curate/index.html#the-waveform-view-figwav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phy-contrib.readthedocs.io/en/latest/template-gui/#a-typical-approach-to-manual-clustering" TargetMode="External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hyperlink" Target="https://www.neuropixels.org/" TargetMode="External"/><Relationship Id="rId4" Type="http://schemas.openxmlformats.org/officeDocument/2006/relationships/hyperlink" Target="https://github.com/cortex-lab/neuropixels/wiki" TargetMode="External"/><Relationship Id="rId5" Type="http://schemas.openxmlformats.org/officeDocument/2006/relationships/hyperlink" Target="https://neuropixelsgroup.slack.com/" TargetMode="External"/><Relationship Id="rId6" Type="http://schemas.openxmlformats.org/officeDocument/2006/relationships/hyperlink" Target="https://www.ucl.ac.uk/neuropixels/courses/2019-course" TargetMode="External"/><Relationship Id="rId7" Type="http://schemas.openxmlformats.org/officeDocument/2006/relationships/hyperlink" Target="https://billkarsh.github.io/SpikeGLX/#how-to-videos" TargetMode="External"/><Relationship Id="rId8" Type="http://schemas.openxmlformats.org/officeDocument/2006/relationships/image" Target="../media/image4.png"/><Relationship Id="rId9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hyperlink" Target="http://www.open-ephys.org/neuropixel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8VdFf3egwfg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cortex-lab/allenCCF" TargetMode="External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hyperlink" Target="https://github.com/cortex-lab/neuropixels/wiki/Probe_handling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flintbox.com/public/project/52167/" TargetMode="External"/><Relationship Id="rId7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JaneliaSciComp/JRCLUST" TargetMode="External"/><Relationship Id="rId2" Type="http://schemas.openxmlformats.org/officeDocument/2006/relationships/hyperlink" Target="https://github.com/MouseLand/Kilosort2" TargetMode="External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jrclust.readthedocs.io/en/latest/usage/index.html" TargetMode="External"/><Relationship Id="rId2" Type="http://schemas.openxmlformats.org/officeDocument/2006/relationships/hyperlink" Target="https://github.com/MouseLand/Kilosort2" TargetMode="External"/><Relationship Id="rId3" Type="http://schemas.openxmlformats.org/officeDocument/2006/relationships/hyperlink" Target="https://github.com/MouseLand/Kilosort2/wiki/1.-The-GUI" TargetMode="External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kwikteam/phy" TargetMode="External"/><Relationship Id="rId2" Type="http://schemas.openxmlformats.org/officeDocument/2006/relationships/hyperlink" Target="https://phy-contrib.readthedocs.io/en/latest/template-gui/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-3496320" y="6840"/>
            <a:ext cx="13665960" cy="755316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3794760" y="6298560"/>
            <a:ext cx="613188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Paris Neuro course 2019</a:t>
            </a:r>
            <a:endParaRPr b="0" lang="en-US" sz="2000" spc="-1" strike="noStrike">
              <a:latin typeface="Arial"/>
            </a:endParaRPr>
          </a:p>
          <a:p>
            <a:pPr algn="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Optical and electrical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recordings in neuroscience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1201680" y="619200"/>
            <a:ext cx="435924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Neuropixels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workshop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25680" y="619200"/>
            <a:ext cx="701424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Spike sorting – manual curation JRClust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57200" y="1211040"/>
            <a:ext cx="7881480" cy="127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Courier New"/>
                <a:ea typeface="Noto Sans CJK SC Regular"/>
              </a:rPr>
              <a:t>jrc manual &lt;configfile.prm&gt;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  <a:ea typeface="Noto Sans CJK SC Regular"/>
              </a:rPr>
              <a:t>Documentation: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ea typeface="Noto Sans CJK SC Regular"/>
              </a:rPr>
              <a:t>	</a:t>
            </a:r>
            <a:r>
              <a:rPr b="0" lang="en-US" sz="1400" spc="-1" strike="noStrike">
                <a:latin typeface="Arial"/>
                <a:ea typeface="Noto Sans CJK SC Regular"/>
                <a:hlinkClick r:id="rId1"/>
              </a:rPr>
              <a:t>https://jrclust.readthedocs.io/en/latest/pipeline/curate/index.html#the-waveform-view-figwav</a:t>
            </a:r>
            <a:r>
              <a:rPr b="0" lang="en-US" sz="1400" spc="-1" strike="noStrike">
                <a:latin typeface="Arial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55960" y="2553840"/>
            <a:ext cx="9303480" cy="481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25680" y="619200"/>
            <a:ext cx="567180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Spike sorting – manual curation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274320" y="1211040"/>
            <a:ext cx="9141840" cy="83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  <a:ea typeface="Noto Sans CJK SC Regular"/>
              </a:rPr>
              <a:t>Documentation:</a:t>
            </a:r>
            <a:endParaRPr b="0" lang="en-US" sz="1400" spc="-1" strike="noStrike">
              <a:latin typeface="Arial"/>
            </a:endParaRPr>
          </a:p>
          <a:p>
            <a:r>
              <a:rPr b="1" lang="en-US" sz="1200" spc="-1" strike="noStrike">
                <a:latin typeface="Courier New"/>
                <a:ea typeface="Noto Sans CJK SC Regular"/>
                <a:hlinkClick r:id="rId1"/>
              </a:rPr>
              <a:t>https://phy-contrib.readthedocs.io/en/latest/template-gui/#a-typical-approach-to-manual-clustering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228600" y="2391480"/>
            <a:ext cx="9281160" cy="428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US" sz="1500" spc="-1" strike="noStrike">
                <a:latin typeface="Arial"/>
              </a:rPr>
              <a:t>Small waveforms? 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1" lang="en-US" sz="1500" spc="-1" strike="noStrike">
                <a:latin typeface="Arial"/>
              </a:rPr>
              <a:t>Yes</a:t>
            </a:r>
            <a:r>
              <a:rPr b="0" lang="en-US" sz="1500" spc="-1" strike="noStrike">
                <a:latin typeface="Arial"/>
              </a:rPr>
              <a:t>: label as MUA; move to the next. 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1" lang="en-US" sz="1500" spc="-1" strike="noStrike">
                <a:latin typeface="Arial"/>
              </a:rPr>
              <a:t>No</a:t>
            </a:r>
            <a:r>
              <a:rPr b="0" lang="en-US" sz="1500" spc="-1" strike="noStrike">
                <a:latin typeface="Arial"/>
              </a:rPr>
              <a:t>: compare with most similar waveforms.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i="1" lang="en-US" sz="1600" spc="-1" strike="noStrike">
                <a:latin typeface="Arial"/>
              </a:rPr>
              <a:t>Are the clusters in different channels?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	</a:t>
            </a:r>
            <a:r>
              <a:rPr b="1" lang="en-US" sz="1600" spc="-1" strike="noStrike">
                <a:latin typeface="Arial"/>
              </a:rPr>
              <a:t>Yes</a:t>
            </a:r>
            <a:r>
              <a:rPr b="0" lang="en-US" sz="1600" spc="-1" strike="noStrike">
                <a:latin typeface="Arial"/>
              </a:rPr>
              <a:t>: Move to the next comparison. 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Arial"/>
              </a:rPr>
              <a:t>	</a:t>
            </a:r>
            <a:r>
              <a:rPr b="1" lang="en-US" sz="1600" spc="-1" strike="noStrike">
                <a:latin typeface="Arial"/>
              </a:rPr>
              <a:t>No</a:t>
            </a:r>
            <a:r>
              <a:rPr b="0" lang="en-US" sz="1600" spc="-1" strike="noStrike">
                <a:latin typeface="Arial"/>
              </a:rPr>
              <a:t>: inspect cross-correlograms.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i="1" lang="en-US" sz="1600" spc="-1" strike="noStrike">
                <a:latin typeface="Arial"/>
              </a:rPr>
              <a:t>Are the autocorrelograms different and there is no refractory period on the cross-correlogram?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	</a:t>
            </a:r>
            <a:r>
              <a:rPr b="1" lang="en-US" sz="1600" spc="-1" strike="noStrike">
                <a:latin typeface="Arial"/>
              </a:rPr>
              <a:t>Yes</a:t>
            </a:r>
            <a:r>
              <a:rPr b="0" lang="en-US" sz="1600" spc="-1" strike="noStrike">
                <a:latin typeface="Arial"/>
              </a:rPr>
              <a:t>: Not the same neuron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	</a:t>
            </a:r>
            <a:r>
              <a:rPr b="1" lang="en-US" sz="1600" spc="-1" strike="noStrike">
                <a:latin typeface="Arial"/>
              </a:rPr>
              <a:t>No</a:t>
            </a:r>
            <a:r>
              <a:rPr b="0" lang="en-US" sz="1600" spc="-1" strike="noStrike">
                <a:latin typeface="Arial"/>
              </a:rPr>
              <a:t>: Check amplitude stability and overlap in feature space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i="1" lang="en-US" sz="1500" spc="-1" strike="noStrike">
                <a:latin typeface="Arial"/>
              </a:rPr>
              <a:t>Units drift continuously in time and don’t overlap?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Yes: Probably the same unit, merge.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No: Move to the next comparison.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i="1" lang="en-US" sz="1500" spc="-1" strike="noStrike">
                <a:latin typeface="Arial"/>
              </a:rPr>
              <a:t>Clear refractory period and all reasonable comparisons made?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1" lang="en-US" sz="1500" spc="-1" strike="noStrike">
                <a:latin typeface="Arial"/>
              </a:rPr>
              <a:t>Yes:</a:t>
            </a:r>
            <a:r>
              <a:rPr b="0" lang="en-US" sz="1500" spc="-1" strike="noStrike">
                <a:latin typeface="Arial"/>
              </a:rPr>
              <a:t> Classify as “good”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1" lang="en-US" sz="1500" spc="-1" strike="noStrike">
                <a:latin typeface="Arial"/>
              </a:rPr>
              <a:t>No:</a:t>
            </a:r>
            <a:r>
              <a:rPr b="0" lang="en-US" sz="1500" spc="-1" strike="noStrike">
                <a:latin typeface="Arial"/>
              </a:rPr>
              <a:t> Classify as “multi-unit activity” (MUA)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216800" y="4039920"/>
            <a:ext cx="7510320" cy="348048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625680" y="619200"/>
            <a:ext cx="686664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Neuropixels 3A – xilinx and basestation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982840" y="1371600"/>
            <a:ext cx="3709800" cy="1027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91440" y="1280160"/>
            <a:ext cx="6015600" cy="27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625680" y="619200"/>
            <a:ext cx="280980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Neuropixels 1.0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6400800" y="19800"/>
            <a:ext cx="3688200" cy="308916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476280" y="1122480"/>
            <a:ext cx="3746520" cy="3449520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414720" y="4617720"/>
            <a:ext cx="406584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IMEC -</a:t>
            </a:r>
            <a:r>
              <a:rPr b="0" lang="en-US" sz="1300" spc="-1" strike="noStrike">
                <a:latin typeface="Arial"/>
              </a:rPr>
              <a:t> SEM image of a probe tip and electrodes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" name="TextShape 3"/>
          <p:cNvSpPr txBox="1"/>
          <p:nvPr/>
        </p:nvSpPr>
        <p:spPr>
          <a:xfrm>
            <a:off x="4389120" y="3566160"/>
            <a:ext cx="5076000" cy="37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i="1" lang="en-US" sz="1600" spc="-1" strike="noStrike">
                <a:latin typeface="Arial"/>
              </a:rPr>
              <a:t>Resources: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Get probes and more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hlinkClick r:id="rId3"/>
              </a:rPr>
              <a:t>https://www.neuropixels.org/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Wiki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hlinkClick r:id="rId4"/>
              </a:rPr>
              <a:t>https://github.com/cortex-lab/neuropixels/wiki</a:t>
            </a:r>
            <a:r>
              <a:rPr b="0" lang="en-US" sz="1400" spc="-1" strike="noStrike">
                <a:latin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Slack channel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hlinkClick r:id="rId5"/>
              </a:rPr>
              <a:t>https://neuropixelsgroup.slack.com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UCL course slides </a:t>
            </a:r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  <a:hlinkClick r:id="rId6"/>
              </a:rPr>
              <a:t>https://www.ucl.ac.uk/neuropixels/courses/2019-course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How to videos: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hlinkClick r:id="rId7"/>
              </a:rPr>
              <a:t>https://billkarsh.github.io/SpikeGLX/#how-to-videos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8"/>
          <a:stretch/>
        </p:blipFill>
        <p:spPr>
          <a:xfrm>
            <a:off x="507960" y="5357880"/>
            <a:ext cx="3725640" cy="1946160"/>
          </a:xfrm>
          <a:prstGeom prst="rect">
            <a:avLst/>
          </a:prstGeom>
          <a:ln>
            <a:noFill/>
          </a:ln>
        </p:spPr>
      </p:pic>
      <p:sp>
        <p:nvSpPr>
          <p:cNvPr id="50" name="TextShape 4"/>
          <p:cNvSpPr txBox="1"/>
          <p:nvPr/>
        </p:nvSpPr>
        <p:spPr>
          <a:xfrm>
            <a:off x="426960" y="5047560"/>
            <a:ext cx="3762000" cy="29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latin typeface="Arial"/>
              </a:rPr>
              <a:t>IMEC –</a:t>
            </a:r>
            <a:r>
              <a:rPr b="0" lang="en-US" sz="1300" spc="-1" strike="noStrike">
                <a:latin typeface="Arial"/>
              </a:rPr>
              <a:t> large scale manufacture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6400800" y="19800"/>
            <a:ext cx="3688200" cy="308916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625680" y="619200"/>
            <a:ext cx="671724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Recording with neuropixels 1.0 probes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110840" y="4751640"/>
            <a:ext cx="3467160" cy="2038320"/>
          </a:xfrm>
          <a:prstGeom prst="rect">
            <a:avLst/>
          </a:prstGeom>
          <a:ln>
            <a:noFill/>
          </a:ln>
        </p:spPr>
      </p:pic>
      <p:sp>
        <p:nvSpPr>
          <p:cNvPr id="54" name="TextShape 2"/>
          <p:cNvSpPr txBox="1"/>
          <p:nvPr/>
        </p:nvSpPr>
        <p:spPr>
          <a:xfrm>
            <a:off x="515160" y="3546000"/>
            <a:ext cx="3824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PXI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365760" y="3931920"/>
            <a:ext cx="7589520" cy="3109320"/>
          </a:xfrm>
          <a:prstGeom prst="rect">
            <a:avLst/>
          </a:prstGeom>
          <a:noFill/>
          <a:ln>
            <a:solidFill>
              <a:srgbClr val="3a3b3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Shape 4"/>
          <p:cNvSpPr txBox="1"/>
          <p:nvPr/>
        </p:nvSpPr>
        <p:spPr>
          <a:xfrm>
            <a:off x="4014360" y="4089600"/>
            <a:ext cx="3559320" cy="72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Arial"/>
              </a:rPr>
              <a:t>4 probes per module; up to 16 per PXI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7" name="TextShape 5"/>
          <p:cNvSpPr txBox="1"/>
          <p:nvPr/>
        </p:nvSpPr>
        <p:spPr>
          <a:xfrm>
            <a:off x="4611600" y="6791760"/>
            <a:ext cx="4923360" cy="40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50" spc="-1" strike="noStrike">
                <a:latin typeface="Arial"/>
              </a:rPr>
              <a:t>Image from: </a:t>
            </a:r>
            <a:r>
              <a:rPr b="0" lang="en-US" sz="1050" spc="-1" strike="noStrike">
                <a:latin typeface="Arial"/>
                <a:hlinkClick r:id="rId3"/>
              </a:rPr>
              <a:t>http://www.open-ephys.org/neuropixels</a:t>
            </a:r>
            <a:endParaRPr b="0" lang="en-US" sz="1050" spc="-1" strike="noStrike">
              <a:latin typeface="Arial"/>
            </a:endParaRPr>
          </a:p>
          <a:p>
            <a:endParaRPr b="0" lang="en-US" sz="1050" spc="-1" strike="noStrike">
              <a:latin typeface="Arial"/>
            </a:endParaRPr>
          </a:p>
        </p:txBody>
      </p:sp>
      <p:sp>
        <p:nvSpPr>
          <p:cNvPr id="58" name="TextShape 6"/>
          <p:cNvSpPr txBox="1"/>
          <p:nvPr/>
        </p:nvSpPr>
        <p:spPr>
          <a:xfrm>
            <a:off x="515160" y="1098360"/>
            <a:ext cx="3824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Xilinx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7"/>
          <p:cNvSpPr/>
          <p:nvPr/>
        </p:nvSpPr>
        <p:spPr>
          <a:xfrm>
            <a:off x="365760" y="1484280"/>
            <a:ext cx="6400800" cy="1965240"/>
          </a:xfrm>
          <a:prstGeom prst="rect">
            <a:avLst/>
          </a:prstGeom>
          <a:noFill/>
          <a:ln>
            <a:solidFill>
              <a:srgbClr val="3a3b3b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534960" y="1645920"/>
            <a:ext cx="2887200" cy="1680840"/>
          </a:xfrm>
          <a:prstGeom prst="rect">
            <a:avLst/>
          </a:prstGeom>
          <a:ln>
            <a:noFill/>
          </a:ln>
        </p:spPr>
      </p:pic>
      <p:sp>
        <p:nvSpPr>
          <p:cNvPr id="61" name="TextShape 8"/>
          <p:cNvSpPr txBox="1"/>
          <p:nvPr/>
        </p:nvSpPr>
        <p:spPr>
          <a:xfrm>
            <a:off x="4142160" y="1645920"/>
            <a:ext cx="19728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Arial"/>
              </a:rPr>
              <a:t>1 probe per system; ethernet connection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5"/>
          <a:stretch/>
        </p:blipFill>
        <p:spPr>
          <a:xfrm>
            <a:off x="591840" y="4171320"/>
            <a:ext cx="3041280" cy="256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625680" y="619200"/>
            <a:ext cx="511848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Planning a recording </a:t>
            </a:r>
            <a:r>
              <a:rPr b="0" lang="en-US" sz="2800" spc="-1" strike="noStrike">
                <a:latin typeface="Arial"/>
              </a:rPr>
              <a:t>– stimuli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71680" y="1743120"/>
            <a:ext cx="50986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1"/>
              </a:rPr>
              <a:t>https://www.youtube.com/watch?v=8VdFf3egwfg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970920" y="2136960"/>
            <a:ext cx="4160520" cy="2988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5917320" y="1482480"/>
            <a:ext cx="3409560" cy="50097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1005840" y="5231520"/>
            <a:ext cx="4114800" cy="200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625680" y="619200"/>
            <a:ext cx="846216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Planning a recording </a:t>
            </a:r>
            <a:r>
              <a:rPr b="0" lang="en-US" sz="2800" spc="-1" strike="noStrike">
                <a:latin typeface="Arial"/>
              </a:rPr>
              <a:t>– simultaneous V1 and dLGN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rcRect l="9691" t="4193" r="0" b="0"/>
          <a:stretch/>
        </p:blipFill>
        <p:spPr>
          <a:xfrm>
            <a:off x="733320" y="2194560"/>
            <a:ext cx="8867880" cy="4846320"/>
          </a:xfrm>
          <a:prstGeom prst="rect">
            <a:avLst/>
          </a:prstGeom>
          <a:ln>
            <a:noFill/>
          </a:ln>
        </p:spPr>
      </p:pic>
      <p:sp>
        <p:nvSpPr>
          <p:cNvPr id="70" name="TextShape 2"/>
          <p:cNvSpPr txBox="1"/>
          <p:nvPr/>
        </p:nvSpPr>
        <p:spPr>
          <a:xfrm>
            <a:off x="731520" y="1371600"/>
            <a:ext cx="5669280" cy="111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Using the Allen Common Coordinate Framework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Andy Peters </a:t>
            </a:r>
            <a:r>
              <a:rPr b="0" lang="en-US" sz="1800" spc="-1" strike="noStrike">
                <a:latin typeface="Arial"/>
                <a:hlinkClick r:id="rId2"/>
              </a:rPr>
              <a:t>https://github.com/cortex-lab/allenCCF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Courier New"/>
              </a:rPr>
              <a:t>allen_ccf_npx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" name="TextShape 3"/>
          <p:cNvSpPr txBox="1"/>
          <p:nvPr/>
        </p:nvSpPr>
        <p:spPr>
          <a:xfrm>
            <a:off x="571320" y="2618280"/>
            <a:ext cx="5555160" cy="48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Probe insertion: -3187 AP, -2400 ML, Angle: 78 deg horizontal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625680" y="619200"/>
            <a:ext cx="557424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Neuropixels 1.0 – probe holders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5515920" y="2277000"/>
            <a:ext cx="3616560" cy="17766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5749200" y="4413600"/>
            <a:ext cx="3291840" cy="1796760"/>
          </a:xfrm>
          <a:prstGeom prst="rect">
            <a:avLst/>
          </a:prstGeom>
          <a:ln>
            <a:noFill/>
          </a:ln>
        </p:spPr>
      </p:pic>
      <p:sp>
        <p:nvSpPr>
          <p:cNvPr id="75" name="TextShape 2"/>
          <p:cNvSpPr txBox="1"/>
          <p:nvPr/>
        </p:nvSpPr>
        <p:spPr>
          <a:xfrm>
            <a:off x="5486400" y="1485360"/>
            <a:ext cx="3383280" cy="39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Dovetail holder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rcRect l="33367" t="27898" r="39415" b="14356"/>
          <a:stretch/>
        </p:blipFill>
        <p:spPr>
          <a:xfrm>
            <a:off x="1005840" y="1981440"/>
            <a:ext cx="2506320" cy="2506320"/>
          </a:xfrm>
          <a:prstGeom prst="rect">
            <a:avLst/>
          </a:prstGeom>
          <a:ln>
            <a:noFill/>
          </a:ln>
        </p:spPr>
      </p:pic>
      <p:sp>
        <p:nvSpPr>
          <p:cNvPr id="77" name="TextShape 3"/>
          <p:cNvSpPr txBox="1"/>
          <p:nvPr/>
        </p:nvSpPr>
        <p:spPr>
          <a:xfrm>
            <a:off x="515160" y="1493640"/>
            <a:ext cx="3824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3D printed holder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Shape 4"/>
          <p:cNvSpPr txBox="1"/>
          <p:nvPr/>
        </p:nvSpPr>
        <p:spPr>
          <a:xfrm>
            <a:off x="623520" y="6320160"/>
            <a:ext cx="3399840" cy="50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Arial"/>
              </a:rPr>
              <a:t>Nick Steinmetz</a:t>
            </a:r>
            <a:endParaRPr b="0" lang="en-US" sz="15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hlinkClick r:id="rId4"/>
              </a:rPr>
              <a:t>https://github.com/cortex-lab/neuropixels/wiki/Probe_handling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5"/>
          <a:srcRect l="0" t="0" r="12804" b="0"/>
          <a:stretch/>
        </p:blipFill>
        <p:spPr>
          <a:xfrm rot="21564600">
            <a:off x="719640" y="4505760"/>
            <a:ext cx="3760560" cy="1685160"/>
          </a:xfrm>
          <a:prstGeom prst="rect">
            <a:avLst/>
          </a:prstGeom>
          <a:ln>
            <a:noFill/>
          </a:ln>
        </p:spPr>
      </p:pic>
      <p:sp>
        <p:nvSpPr>
          <p:cNvPr id="80" name="TextShape 5"/>
          <p:cNvSpPr txBox="1"/>
          <p:nvPr/>
        </p:nvSpPr>
        <p:spPr>
          <a:xfrm>
            <a:off x="5760720" y="6320160"/>
            <a:ext cx="3840480" cy="72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latin typeface="Arial"/>
              </a:rPr>
              <a:t>HHMI Janelia 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hlinkClick r:id="rId6"/>
              </a:rPr>
              <a:t>https://flintbox.com/public/project/52167/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365760" y="1920240"/>
            <a:ext cx="4389120" cy="5120640"/>
          </a:xfrm>
          <a:prstGeom prst="rect">
            <a:avLst/>
          </a:prstGeom>
          <a:noFill/>
          <a:ln>
            <a:solidFill>
              <a:srgbClr val="3a3b3b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7"/>
          <p:cNvSpPr/>
          <p:nvPr/>
        </p:nvSpPr>
        <p:spPr>
          <a:xfrm>
            <a:off x="5261760" y="1920240"/>
            <a:ext cx="4389120" cy="5120640"/>
          </a:xfrm>
          <a:prstGeom prst="rect">
            <a:avLst/>
          </a:prstGeom>
          <a:noFill/>
          <a:ln>
            <a:solidFill>
              <a:srgbClr val="3a3b3b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625680" y="619200"/>
            <a:ext cx="495216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Spike sorting - installation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349200" y="2286360"/>
            <a:ext cx="4885200" cy="179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Software: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CUDA toolkit (depends on matlab version)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Visual Studio Community (on Windows)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Matlab (&gt;R2016)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	</a:t>
            </a:r>
            <a:r>
              <a:rPr b="0" lang="en-US" sz="1500" spc="-1" strike="noStrike">
                <a:latin typeface="Arial"/>
              </a:rPr>
              <a:t>Toolboxes (check documentation): </a:t>
            </a:r>
            <a:endParaRPr b="0" lang="en-US" sz="15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Signal Processing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Parallel computing 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	</a:t>
            </a:r>
            <a:r>
              <a:rPr b="0" lang="en-US" sz="1300" spc="-1" strike="noStrike">
                <a:latin typeface="Arial"/>
              </a:rPr>
              <a:t>Statistics and Machine learning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479520" y="5576760"/>
            <a:ext cx="45669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  <a:ea typeface="Noto Sans CJK SC Regular"/>
              </a:rPr>
              <a:t>JRClust </a:t>
            </a:r>
            <a:r>
              <a:rPr b="0" lang="en-US" sz="1800" spc="-1" strike="noStrike">
                <a:latin typeface="Arial"/>
                <a:ea typeface="Noto Sans CJK SC Regular"/>
              </a:rPr>
              <a:t>-</a:t>
            </a:r>
            <a:r>
              <a:rPr b="0" lang="en-US" sz="1800" spc="-1" strike="noStrike">
                <a:solidFill>
                  <a:srgbClr val="1b5292"/>
                </a:solidFill>
                <a:latin typeface="Arial"/>
                <a:ea typeface="Noto Sans CJK SC Regular"/>
              </a:rPr>
              <a:t> </a:t>
            </a:r>
            <a:r>
              <a:rPr b="0" lang="en-US" sz="1300" spc="-1" strike="noStrike">
                <a:latin typeface="Arial"/>
                <a:hlinkClick r:id="rId1"/>
              </a:rPr>
              <a:t>https://github.com/JaneliaSciComp/JRCLUST</a:t>
            </a:r>
            <a:endParaRPr b="0" lang="en-US" sz="1300" spc="-1" strike="noStrike">
              <a:latin typeface="Arial"/>
            </a:endParaRPr>
          </a:p>
          <a:p>
            <a:endParaRPr b="0" lang="en-US" sz="1300" spc="-1" strike="noStrike">
              <a:latin typeface="Arial"/>
            </a:endParaRPr>
          </a:p>
        </p:txBody>
      </p:sp>
      <p:sp>
        <p:nvSpPr>
          <p:cNvPr id="86" name="TextShape 4"/>
          <p:cNvSpPr txBox="1"/>
          <p:nvPr/>
        </p:nvSpPr>
        <p:spPr>
          <a:xfrm>
            <a:off x="532080" y="4157280"/>
            <a:ext cx="42649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  <a:ea typeface="Noto Sans CJK SC Regular"/>
              </a:rPr>
              <a:t>Kilosort2 - </a:t>
            </a:r>
            <a:r>
              <a:rPr b="0" lang="en-US" sz="1300" spc="-1" strike="noStrike">
                <a:latin typeface="Arial"/>
                <a:hlinkClick r:id="rId2"/>
              </a:rPr>
              <a:t>https://github.com/MouseLand/Kilosort2</a:t>
            </a:r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87" name="Table 5"/>
          <p:cNvGraphicFramePr/>
          <p:nvPr/>
        </p:nvGraphicFramePr>
        <p:xfrm>
          <a:off x="7699320" y="1140120"/>
          <a:ext cx="1758600" cy="2255760"/>
        </p:xfrm>
        <a:graphic>
          <a:graphicData uri="http://schemas.openxmlformats.org/drawingml/2006/table">
            <a:tbl>
              <a:tblPr/>
              <a:tblGrid>
                <a:gridCol w="879840"/>
                <a:gridCol w="879120"/>
              </a:tblGrid>
              <a:tr h="4935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400" spc="-1" strike="noStrike">
                          <a:latin typeface="Arial"/>
                        </a:rPr>
                        <a:t>Matlab version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400" spc="-1" strike="noStrike">
                          <a:latin typeface="Arial"/>
                        </a:rPr>
                        <a:t>CUDA toolkit</a:t>
                      </a:r>
                      <a:endParaRPr b="1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R2019a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10.0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R2018b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9.1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R2018a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9.0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R2017b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8.0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R2017a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8.0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R2016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Arial"/>
                        </a:rPr>
                        <a:t>7.5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8" name="TextShape 6"/>
          <p:cNvSpPr txBox="1"/>
          <p:nvPr/>
        </p:nvSpPr>
        <p:spPr>
          <a:xfrm>
            <a:off x="365760" y="1345680"/>
            <a:ext cx="5238720" cy="94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</a:rPr>
              <a:t>Hardware:</a:t>
            </a:r>
            <a:endParaRPr b="0" lang="en-US" sz="18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</a:rPr>
              <a:t>CUDA capable graphics card (4Gb memory)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</a:rPr>
              <a:t>&gt; 16Gb memory (¼ of the max recording file recomended)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	</a:t>
            </a:r>
            <a:r>
              <a:rPr b="0" lang="en-US" sz="1400" spc="-1" strike="noStrike">
                <a:latin typeface="Arial"/>
              </a:rPr>
              <a:t>Fast disk - SSD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" name="TextShape 7"/>
          <p:cNvSpPr txBox="1"/>
          <p:nvPr/>
        </p:nvSpPr>
        <p:spPr>
          <a:xfrm>
            <a:off x="817200" y="4846320"/>
            <a:ext cx="5852160" cy="70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Matlab install:</a:t>
            </a:r>
            <a:r>
              <a:rPr b="1" lang="en-US" sz="1400" spc="-1" strike="noStrike">
                <a:latin typeface="Courier New"/>
              </a:rPr>
              <a:t> 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cd CUDA </a:t>
            </a:r>
            <a:r>
              <a:rPr b="1" lang="en-US" sz="1400" spc="-1" strike="noStrike">
                <a:solidFill>
                  <a:srgbClr val="287c12"/>
                </a:solidFill>
                <a:latin typeface="Courier New"/>
              </a:rPr>
              <a:t>% in the kilosort2 folder</a:t>
            </a:r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mexGPUall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" name="TextShape 8"/>
          <p:cNvSpPr txBox="1"/>
          <p:nvPr/>
        </p:nvSpPr>
        <p:spPr>
          <a:xfrm>
            <a:off x="767520" y="6400800"/>
            <a:ext cx="4932000" cy="70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Matlab install:</a:t>
            </a:r>
            <a:r>
              <a:rPr b="1" lang="en-US" sz="1400" spc="-1" strike="noStrike">
                <a:latin typeface="Courier New"/>
              </a:rPr>
              <a:t> 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addpath(</a:t>
            </a:r>
            <a:r>
              <a:rPr b="1" lang="en-US" sz="1400" spc="-1" strike="noStrike">
                <a:solidFill>
                  <a:srgbClr val="900158"/>
                </a:solidFill>
                <a:latin typeface="Courier New"/>
              </a:rPr>
              <a:t>'/path/to/JRCLUST'</a:t>
            </a:r>
            <a:r>
              <a:rPr b="1" lang="en-US" sz="1400" spc="-1" strike="noStrike">
                <a:latin typeface="Courier New"/>
              </a:rPr>
              <a:t>)</a:t>
            </a:r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jrclust.CUDA.compileCUDA();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TextShape 9"/>
          <p:cNvSpPr txBox="1"/>
          <p:nvPr/>
        </p:nvSpPr>
        <p:spPr>
          <a:xfrm>
            <a:off x="833760" y="4486320"/>
            <a:ext cx="8127360" cy="47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Download:</a:t>
            </a:r>
            <a:r>
              <a:rPr b="1" lang="en-US" sz="1400" spc="-1" strike="noStrike">
                <a:latin typeface="Courier New"/>
              </a:rPr>
              <a:t> git clone https://github.com/MouseLand/Kilosort2.git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TextShape 10"/>
          <p:cNvSpPr txBox="1"/>
          <p:nvPr/>
        </p:nvSpPr>
        <p:spPr>
          <a:xfrm>
            <a:off x="797760" y="5962680"/>
            <a:ext cx="8742240" cy="36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Download:</a:t>
            </a:r>
            <a:r>
              <a:rPr b="1" lang="en-US" sz="1400" spc="-1" strike="noStrike">
                <a:latin typeface="Courier New"/>
              </a:rPr>
              <a:t> git clone https://github.com/JaneliaSciComp/JRCLUST.git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365760" y="4114800"/>
            <a:ext cx="8046720" cy="135396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2"/>
          <p:cNvSpPr/>
          <p:nvPr/>
        </p:nvSpPr>
        <p:spPr>
          <a:xfrm>
            <a:off x="365760" y="5554800"/>
            <a:ext cx="8046720" cy="148608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25680" y="619200"/>
            <a:ext cx="495216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Spike sorting – running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462240" y="4663440"/>
            <a:ext cx="8864640" cy="39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  <a:ea typeface="Noto Sans CJK SC Regular"/>
              </a:rPr>
              <a:t>JRClust </a:t>
            </a:r>
            <a:r>
              <a:rPr b="0" lang="en-US" sz="1800" spc="-1" strike="noStrike">
                <a:latin typeface="Arial"/>
                <a:ea typeface="Noto Sans CJK SC Regular"/>
              </a:rPr>
              <a:t>-</a:t>
            </a:r>
            <a:r>
              <a:rPr b="0" lang="en-US" sz="1300" spc="-1" strike="noStrike">
                <a:solidFill>
                  <a:srgbClr val="1b5292"/>
                </a:solidFill>
                <a:latin typeface="Arial"/>
                <a:ea typeface="Noto Sans CJK SC Regular"/>
              </a:rPr>
              <a:t> </a:t>
            </a:r>
            <a:r>
              <a:rPr b="0" lang="en-US" sz="1300" spc="-1" strike="noStrike">
                <a:latin typeface="Arial"/>
                <a:hlinkClick r:id="rId1"/>
              </a:rPr>
              <a:t>https://jrclust.readthedocs.io/en/latest/usage/index.html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489960" y="1371600"/>
            <a:ext cx="426492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Arial"/>
                <a:ea typeface="Noto Sans CJK SC Regular"/>
              </a:rPr>
              <a:t>Kilosort2 - </a:t>
            </a:r>
            <a:r>
              <a:rPr b="0" lang="en-US" sz="1300" spc="-1" strike="noStrike">
                <a:latin typeface="Arial"/>
                <a:hlinkClick r:id="rId2"/>
              </a:rPr>
              <a:t>https://github.com/MouseLand/Kilosort2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457200" y="2464560"/>
            <a:ext cx="8778240" cy="180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Through the command line: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1)</a:t>
            </a:r>
            <a:r>
              <a:rPr b="1" lang="en-US" sz="1300" spc="-1" strike="noStrike">
                <a:latin typeface="Arial"/>
              </a:rPr>
              <a:t> Create a channelmap</a:t>
            </a:r>
            <a:r>
              <a:rPr b="0" lang="en-US" sz="1300" spc="-1" strike="noStrike">
                <a:latin typeface="Arial"/>
              </a:rPr>
              <a:t>: look at  </a:t>
            </a:r>
            <a:r>
              <a:rPr b="0" i="1" lang="en-US" sz="1300" spc="-1" strike="noStrike">
                <a:latin typeface="Arial"/>
              </a:rPr>
              <a:t>\configFiles\createChannelMap.m</a:t>
            </a:r>
            <a:endParaRPr b="0" lang="en-US" sz="13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2)</a:t>
            </a:r>
            <a:r>
              <a:rPr b="1" lang="en-US" sz="1300" spc="-1" strike="noStrike">
                <a:latin typeface="Arial"/>
              </a:rPr>
              <a:t> Copy</a:t>
            </a:r>
            <a:r>
              <a:rPr b="0" lang="en-US" sz="1300" spc="-1" strike="noStrike">
                <a:latin typeface="Arial"/>
              </a:rPr>
              <a:t> the </a:t>
            </a:r>
            <a:r>
              <a:rPr b="0" i="1" lang="en-US" sz="1300" spc="-1" strike="noStrike">
                <a:latin typeface="Arial"/>
              </a:rPr>
              <a:t>master_kilosort.m </a:t>
            </a:r>
            <a:r>
              <a:rPr b="0" lang="en-US" sz="1300" spc="-1" strike="noStrike">
                <a:latin typeface="Arial"/>
              </a:rPr>
              <a:t>and </a:t>
            </a:r>
            <a:r>
              <a:rPr b="0" i="1" lang="en-US" sz="1300" spc="-1" strike="noStrike">
                <a:latin typeface="Arial"/>
              </a:rPr>
              <a:t>configFiles\StandardConfig_MOVEME.m </a:t>
            </a:r>
            <a:r>
              <a:rPr b="0" lang="en-US" sz="1300" spc="-1" strike="noStrike">
                <a:latin typeface="Arial"/>
              </a:rPr>
              <a:t>to another folder (e.g. data folder). </a:t>
            </a:r>
            <a:endParaRPr b="0" lang="en-US" sz="13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  <a:ea typeface="Noto Sans CJK SC Regular"/>
              </a:rPr>
              <a:t>3) StandardConfig.m</a:t>
            </a:r>
            <a:r>
              <a:rPr b="0" lang="en-US" sz="1300" spc="-1" strike="noStrike">
                <a:latin typeface="Arial"/>
                <a:ea typeface="Noto Sans CJK SC Regular"/>
              </a:rPr>
              <a:t>:</a:t>
            </a:r>
            <a:r>
              <a:rPr b="1" lang="en-US" sz="1300" spc="-1" strike="noStrike">
                <a:latin typeface="Arial"/>
                <a:ea typeface="Noto Sans CJK SC Regular"/>
              </a:rPr>
              <a:t> </a:t>
            </a:r>
            <a:r>
              <a:rPr b="1" lang="en-US" sz="1300" spc="-1" strike="noStrike">
                <a:latin typeface="Arial"/>
                <a:ea typeface="Noto Sans CJK SC Regular"/>
              </a:rPr>
              <a:t>Set the paths</a:t>
            </a:r>
            <a:r>
              <a:rPr b="0" lang="en-US" sz="1300" spc="-1" strike="noStrike">
                <a:latin typeface="Arial"/>
                <a:ea typeface="Noto Sans CJK SC Regular"/>
              </a:rPr>
              <a:t> </a:t>
            </a:r>
            <a:r>
              <a:rPr b="0" i="1" lang="en-US" sz="1300" spc="-1" strike="noStrike" u="sng">
                <a:uFillTx/>
                <a:latin typeface="Arial"/>
                <a:ea typeface="Noto Sans CJK SC Regular"/>
              </a:rPr>
              <a:t>ops.fbinary</a:t>
            </a:r>
            <a:r>
              <a:rPr b="0" i="1" lang="en-US" sz="1300" spc="-1" strike="noStrike">
                <a:latin typeface="Arial"/>
                <a:ea typeface="Noto Sans CJK SC Regular"/>
              </a:rPr>
              <a:t>, </a:t>
            </a:r>
            <a:r>
              <a:rPr b="0" i="1" lang="en-US" sz="1300" spc="-1" strike="noStrike" u="sng">
                <a:uFillTx/>
                <a:latin typeface="Arial"/>
                <a:ea typeface="Noto Sans CJK SC Regular"/>
              </a:rPr>
              <a:t>ops.fproc,</a:t>
            </a:r>
            <a:r>
              <a:rPr b="0" i="1" lang="en-US" sz="1300" spc="-1" strike="noStrike">
                <a:latin typeface="Arial"/>
                <a:ea typeface="Noto Sans CJK SC Regular"/>
              </a:rPr>
              <a:t> </a:t>
            </a:r>
            <a:r>
              <a:rPr b="0" i="1" lang="en-US" sz="1300" spc="-1" strike="noStrike" u="sng">
                <a:uFillTx/>
                <a:latin typeface="Arial"/>
              </a:rPr>
              <a:t>ops.chanMap</a:t>
            </a:r>
            <a:r>
              <a:rPr b="0" i="1" lang="en-US" sz="1300" spc="-1" strike="noStrike">
                <a:latin typeface="Arial"/>
              </a:rPr>
              <a:t> </a:t>
            </a:r>
            <a:r>
              <a:rPr b="0" lang="en-US" sz="1300" spc="-1" strike="noStrike">
                <a:latin typeface="Arial"/>
              </a:rPr>
              <a:t>and</a:t>
            </a:r>
            <a:r>
              <a:rPr b="0" i="1" lang="en-US" sz="1300" spc="-1" strike="noStrike">
                <a:latin typeface="Arial"/>
              </a:rPr>
              <a:t> </a:t>
            </a:r>
            <a:r>
              <a:rPr b="0" i="1" lang="en-US" sz="1300" spc="-1" strike="noStrike" u="sng">
                <a:uFillTx/>
                <a:latin typeface="Arial"/>
              </a:rPr>
              <a:t>ops.root</a:t>
            </a:r>
            <a:r>
              <a:rPr b="0" lang="en-US" sz="1300" spc="-1" strike="noStrike">
                <a:latin typeface="Arial"/>
              </a:rPr>
              <a:t>, the</a:t>
            </a:r>
            <a:r>
              <a:rPr b="1" lang="en-US" sz="1300" spc="-1" strike="noStrike">
                <a:latin typeface="Arial"/>
              </a:rPr>
              <a:t> sampling frequency –</a:t>
            </a:r>
            <a:r>
              <a:rPr b="0" lang="en-US" sz="1300" spc="-1" strike="noStrike">
                <a:latin typeface="Arial"/>
              </a:rPr>
              <a:t> </a:t>
            </a:r>
            <a:r>
              <a:rPr b="0" i="1" lang="en-US" sz="1300" spc="-1" strike="noStrike" u="sng">
                <a:uFillTx/>
                <a:latin typeface="Arial"/>
              </a:rPr>
              <a:t>ops.fs</a:t>
            </a:r>
            <a:r>
              <a:rPr b="0" i="1" lang="en-US" sz="1300" spc="-1" strike="noStrike">
                <a:latin typeface="Arial"/>
              </a:rPr>
              <a:t>, </a:t>
            </a:r>
            <a:r>
              <a:rPr b="0" lang="en-US" sz="1300" spc="-1" strike="noStrike">
                <a:latin typeface="Arial"/>
              </a:rPr>
              <a:t>and</a:t>
            </a:r>
            <a:r>
              <a:rPr b="0" i="1" lang="en-US" sz="1300" spc="-1" strike="noStrike">
                <a:latin typeface="Arial"/>
              </a:rPr>
              <a:t> </a:t>
            </a:r>
            <a:r>
              <a:rPr b="0" lang="en-US" sz="1300" spc="-1" strike="noStrike">
                <a:latin typeface="Arial"/>
              </a:rPr>
              <a:t>the </a:t>
            </a:r>
            <a:r>
              <a:rPr b="1" lang="en-US" sz="1300" spc="-1" strike="noStrike">
                <a:latin typeface="Arial"/>
              </a:rPr>
              <a:t>number of channels</a:t>
            </a:r>
            <a:r>
              <a:rPr b="0" lang="en-US" sz="1300" spc="-1" strike="noStrike">
                <a:latin typeface="Arial"/>
              </a:rPr>
              <a:t> in the file – </a:t>
            </a:r>
            <a:r>
              <a:rPr b="0" i="1" lang="en-US" sz="1300" spc="-1" strike="noStrike">
                <a:latin typeface="Arial"/>
              </a:rPr>
              <a:t>ops.NchanTOT. </a:t>
            </a:r>
            <a:endParaRPr b="0" lang="en-US" sz="1300" spc="-1" strike="noStrike">
              <a:latin typeface="Arial"/>
            </a:endParaRPr>
          </a:p>
          <a:p>
            <a:r>
              <a:rPr b="0" i="1" lang="en-US" sz="1400" spc="-1" strike="noStrike">
                <a:latin typeface="Arial"/>
              </a:rPr>
              <a:t>4) master_file.m</a:t>
            </a:r>
            <a:r>
              <a:rPr b="0" i="1" lang="en-US" sz="1300" spc="-1" strike="noStrike">
                <a:latin typeface="Arial"/>
              </a:rPr>
              <a:t>: </a:t>
            </a:r>
            <a:r>
              <a:rPr b="0" lang="en-US" sz="1300" spc="-1" strike="noStrike">
                <a:latin typeface="Arial"/>
              </a:rPr>
              <a:t>Set the paths to the config file and the repositories.</a:t>
            </a:r>
            <a:endParaRPr b="0" lang="en-US" sz="1300" spc="-1" strike="noStrike">
              <a:latin typeface="Arial"/>
            </a:endParaRPr>
          </a:p>
          <a:p>
            <a:endParaRPr b="0" lang="en-US" sz="1300" spc="-1" strike="noStrike">
              <a:latin typeface="Arial"/>
            </a:endParaRPr>
          </a:p>
          <a:p>
            <a:r>
              <a:rPr b="1" lang="en-US" sz="1300" spc="-1" strike="noStrike">
                <a:latin typeface="Arial"/>
              </a:rPr>
              <a:t>Run the master_file.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9" name="TextShape 5"/>
          <p:cNvSpPr txBox="1"/>
          <p:nvPr/>
        </p:nvSpPr>
        <p:spPr>
          <a:xfrm>
            <a:off x="468000" y="1915920"/>
            <a:ext cx="8767440" cy="47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</a:rPr>
              <a:t>With the GUI:</a:t>
            </a:r>
            <a:r>
              <a:rPr b="1" lang="en-US" sz="1400" spc="-1" strike="noStrike">
                <a:latin typeface="Courier New"/>
              </a:rPr>
              <a:t> kilosort2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400" spc="-1" strike="noStrike">
                <a:latin typeface="Courier New"/>
              </a:rPr>
              <a:t>	</a:t>
            </a:r>
            <a:r>
              <a:rPr b="1" lang="en-US" sz="1200" spc="-1" strike="noStrike">
                <a:latin typeface="Arial"/>
                <a:hlinkClick r:id="rId3"/>
              </a:rPr>
              <a:t>https://github.com/MouseLand/Kilosort2/wiki/1.-The-GUI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365760" y="1297800"/>
            <a:ext cx="9235440" cy="3091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7"/>
          <p:cNvSpPr/>
          <p:nvPr/>
        </p:nvSpPr>
        <p:spPr>
          <a:xfrm>
            <a:off x="365760" y="4572000"/>
            <a:ext cx="9235440" cy="246888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457200" y="5200560"/>
            <a:ext cx="8778240" cy="180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300" spc="-1" strike="noStrike">
                <a:latin typeface="Arial"/>
              </a:rPr>
              <a:t>Create a config file: </a:t>
            </a:r>
            <a:r>
              <a:rPr b="0" lang="en-US" sz="1400" spc="-1" strike="noStrike">
                <a:latin typeface="Courier New"/>
              </a:rPr>
              <a:t>jrc bootstrap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300" spc="-1" strike="noStrike">
                <a:latin typeface="Arial"/>
              </a:rPr>
              <a:t>Display traces: </a:t>
            </a:r>
            <a:r>
              <a:rPr b="0" lang="en-US" sz="1400" spc="-1" strike="noStrike">
                <a:latin typeface="Courier New"/>
              </a:rPr>
              <a:t>jrc traces &lt;configfile.prm&gt;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300" spc="-1" strike="noStrike">
                <a:latin typeface="Arial"/>
              </a:rPr>
              <a:t>Do the sorting: </a:t>
            </a:r>
            <a:r>
              <a:rPr b="0" lang="en-US" sz="1400" spc="-1" strike="noStrike">
                <a:latin typeface="Courier New"/>
              </a:rPr>
              <a:t>jrc detect-sort &lt;configfile.prm&gt;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1" lang="en-US" sz="1300" spc="-1" strike="noStrike">
                <a:latin typeface="Arial"/>
              </a:rPr>
              <a:t>Manual sorting GUI: </a:t>
            </a:r>
            <a:r>
              <a:rPr b="0" lang="en-US" sz="1400" spc="-1" strike="noStrike">
                <a:latin typeface="Courier New"/>
              </a:rPr>
              <a:t>jrc manual &lt;configfile.prm&gt;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25680" y="619200"/>
            <a:ext cx="715464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800" spc="-1" strike="noStrike">
                <a:latin typeface="Arial"/>
              </a:rPr>
              <a:t>Spike sorting – manual curation kilosort2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57200" y="1211040"/>
            <a:ext cx="8646480" cy="118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400" spc="-1" strike="noStrike">
                <a:latin typeface="Arial"/>
                <a:ea typeface="Noto Sans CJK SC Regular"/>
              </a:rPr>
              <a:t>Installation:</a:t>
            </a:r>
            <a:endParaRPr b="0" lang="en-US" sz="1400" spc="-1" strike="noStrike">
              <a:latin typeface="Arial"/>
            </a:endParaRPr>
          </a:p>
          <a:p>
            <a:r>
              <a:rPr b="0" lang="en-US" sz="1100" spc="-1" strike="noStrike">
                <a:latin typeface="Arial"/>
                <a:ea typeface="Noto Sans CJK SC Regular"/>
              </a:rPr>
              <a:t>	</a:t>
            </a:r>
            <a:r>
              <a:rPr b="0" lang="en-US" sz="1100" spc="-1" strike="noStrike">
                <a:latin typeface="Arial"/>
                <a:ea typeface="Noto Sans CJK SC Regular"/>
              </a:rPr>
              <a:t>Install dependencies using conda: </a:t>
            </a:r>
            <a:r>
              <a:rPr b="0" lang="en-US" sz="1100" spc="-1" strike="noStrike">
                <a:latin typeface="Arial"/>
                <a:ea typeface="Noto Sans CJK SC Regular"/>
                <a:hlinkClick r:id="rId1"/>
              </a:rPr>
              <a:t>https://github.com/kwikteam/phy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latin typeface="Courier New"/>
                <a:ea typeface="Noto Sans CJK SC Regular"/>
              </a:rPr>
              <a:t>pip install git+https://github.com/kwikteam/phy git+https://github.com/kwikteam/phy-contrib --upgrade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  <a:ea typeface="Noto Sans CJK SC Regular"/>
              </a:rPr>
              <a:t>Documentation:</a:t>
            </a:r>
            <a:endParaRPr b="0" lang="en-US" sz="14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  <a:ea typeface="Noto Sans CJK SC Regular"/>
              </a:rPr>
              <a:t>	</a:t>
            </a:r>
            <a:r>
              <a:rPr b="0" lang="en-US" sz="1300" spc="-1" strike="noStrike">
                <a:latin typeface="Arial"/>
                <a:ea typeface="Noto Sans CJK SC Regular"/>
                <a:hlinkClick r:id="rId2"/>
              </a:rPr>
              <a:t>https://phy-contrib.readthedocs.io/en/latest/template-gui/</a:t>
            </a:r>
            <a:r>
              <a:rPr b="0" lang="en-US" sz="1300" spc="-1" strike="noStrike">
                <a:latin typeface="Arial"/>
                <a:ea typeface="Noto Sans CJK SC Regular"/>
              </a:rPr>
              <a:t>  - </a:t>
            </a:r>
            <a:r>
              <a:rPr b="1" lang="en-US" sz="1300" spc="-1" strike="noStrike">
                <a:latin typeface="Arial"/>
                <a:ea typeface="Noto Sans CJK SC Regular"/>
              </a:rPr>
              <a:t>Important! Has also decision criteria.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638280" y="2632680"/>
            <a:ext cx="9145800" cy="477396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4194720" y="4408200"/>
            <a:ext cx="20232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solidFill>
                  <a:srgbClr val="ffffff"/>
                </a:solidFill>
                <a:latin typeface="Arial"/>
                <a:ea typeface="Noto Sans CJK SC Regular"/>
              </a:rPr>
              <a:t>Phy template-gui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Application>LibreOffice/6.2.2.2$Linux_X86_64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2019-05-11T14:35:05Z</dcterms:created>
  <dc:creator/>
  <dc:description/>
  <dc:language>en-US</dc:language>
  <cp:lastModifiedBy/>
  <dcterms:modified xsi:type="dcterms:W3CDTF">2019-05-14T00:21:45Z</dcterms:modified>
  <cp:revision>49</cp:revision>
  <dc:subject/>
  <dc:title/>
</cp:coreProperties>
</file>